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embeddedFontLst>
    <p:embeddedFont>
      <p:font typeface="Play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g6Qwf9JomW/aH00BgcBdgSuu8D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-regular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Play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be501448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be50144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cff457f75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cff457f7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cff457f75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cff457f7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cff457f75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cff457f75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cff457f75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cff457f7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cff457f75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cff457f7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cff457f75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cff457f7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cff457f75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cff457f7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0edbaa048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20edbaa04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d0f5c0eb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d0f5c0e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d0f5c0eb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d0f5c0e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d0f5c0eb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d0f5c0eb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d0f5c0eb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d0f5c0e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d0f5c0eb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d0f5c0eb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0f5c0eb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0f5c0eb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d0f5c0eb3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d0f5c0eb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d0f5c0eb3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d0f5c0eb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b90df9cf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b90df9c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I'm using MariaDB to analyze our data because, for some reason, I couldn't access PostgreSQL. MariaDB is hosted on the XAMPP platform, which is also an open-source environment. In the lower part of the slide displayed on the MariaDB website, you can see that our dataset contains over 5,000 rows.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b90df9cfd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b90df9cf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imported and cleaned the data in Visual Studio Code using Python, ensuring there are no null entries. The dataset includes numerous variables; we will use "loan" as the dependent variable, with the remaining columns serving as predictors.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b90df9cfd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b90df9cf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partitioned the data into training and testing sets using scikit-learn's data selection tools. I then built our model using Keras from TensorFlow, employing the "Adam" optimizer. The results were quite promising, achieving nearly 99% accuracy.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b90df9cfd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b90df9cf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slide presents the performance metrics of our machine learning model, showcasing the Accuracy Curve alongside precision, recall, F1-score, and support details. The Accuracy Curve graphically illustrates the model's training and validation accuracy across 50 epochs, indicating robust learning over time. The table provides a detailed breakdown of classification metrics, highlighting excellent precision and recall rates for our classes, contributing to an overall accuracy of 99%. This demonstrates the model's effectiveness in making reliable predictions.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d5ec28a68_4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d5ec28a68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d5ec28a68_4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d5ec28a68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d5ec28a68_4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d5ec28a68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0ec2beeb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20ec2beeb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cff457f75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cff457f7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cff457f75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cff457f7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cff457f75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cff457f7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6" name="Google Shape;3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hyperlink" Target="https://public.tableau.com/views/personalloandashboard/LoanTrendsandTargetGroups?:language=en-US&amp;:sid=&amp;:redirect=auth&amp;:display_count=n&amp;:origin=viz_share_link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be501448c_0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1be501448c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g31be501448c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31cff457f75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31cff457f75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31cff457f75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31cff457f75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31cff457f75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1cff457f75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31cff457f75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320edbaa048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0f5c0eb3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</a:t>
            </a:r>
            <a:r>
              <a:rPr lang="en-US"/>
              <a:t>Learning</a:t>
            </a:r>
            <a:r>
              <a:rPr lang="en-US"/>
              <a:t> model </a:t>
            </a:r>
            <a:endParaRPr/>
          </a:p>
        </p:txBody>
      </p:sp>
      <p:sp>
        <p:nvSpPr>
          <p:cNvPr id="300" name="Google Shape;300;g31d0f5c0eb3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following data is used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Random </a:t>
            </a:r>
            <a:r>
              <a:rPr lang="en-US"/>
              <a:t>Forest</a:t>
            </a:r>
            <a:r>
              <a:rPr lang="en-US"/>
              <a:t> Classifier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Training and Testing in Model Evaluation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</a:t>
            </a:r>
            <a:r>
              <a:rPr lang="en-US"/>
              <a:t>Percentage</a:t>
            </a:r>
            <a:r>
              <a:rPr lang="en-US"/>
              <a:t> of Random Forest Model Train 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98.7333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g31d0f5c0eb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43387"/>
            <a:ext cx="12192000" cy="14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d0f5c0eb3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Training and Testing in Model Evaluation</a:t>
            </a:r>
            <a:endParaRPr b="1" sz="6000"/>
          </a:p>
        </p:txBody>
      </p:sp>
      <p:sp>
        <p:nvSpPr>
          <p:cNvPr id="307" name="Google Shape;307;g31d0f5c0eb3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g31d0f5c0eb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10998248" cy="49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 flipH="1" rot="10800000">
            <a:off x="8128857" y="0"/>
            <a:ext cx="4063143" cy="1576412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23000">
                <a:srgbClr val="156082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>
            <p:ph type="title"/>
          </p:nvPr>
        </p:nvSpPr>
        <p:spPr>
          <a:xfrm>
            <a:off x="1371597" y="348865"/>
            <a:ext cx="10044023" cy="877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lay"/>
              <a:buNone/>
            </a:pPr>
            <a:r>
              <a:rPr b="1" i="0" lang="en-US" sz="4000" u="none" strike="noStrik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Project Overview </a:t>
            </a:r>
            <a:endParaRPr/>
          </a:p>
        </p:txBody>
      </p:sp>
      <p:grpSp>
        <p:nvGrpSpPr>
          <p:cNvPr id="114" name="Google Shape;114;p2"/>
          <p:cNvGrpSpPr/>
          <p:nvPr/>
        </p:nvGrpSpPr>
        <p:grpSpPr>
          <a:xfrm>
            <a:off x="704046" y="2931334"/>
            <a:ext cx="10807848" cy="2555294"/>
            <a:chOff x="59990" y="818755"/>
            <a:chExt cx="10807848" cy="2555294"/>
          </a:xfrm>
        </p:grpSpPr>
        <p:sp>
          <p:nvSpPr>
            <p:cNvPr id="115" name="Google Shape;115;p2"/>
            <p:cNvSpPr/>
            <p:nvPr/>
          </p:nvSpPr>
          <p:spPr>
            <a:xfrm>
              <a:off x="947201" y="818755"/>
              <a:ext cx="1451800" cy="1451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9990" y="2654049"/>
              <a:ext cx="32262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59990" y="2654049"/>
              <a:ext cx="32262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Context: Thera Bank aims to convert liability customers into personal loan customers while retaining them as depositors.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738014" y="818755"/>
              <a:ext cx="1451800" cy="1451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850802" y="2654049"/>
              <a:ext cx="32262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3850802" y="2654049"/>
              <a:ext cx="32262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Background: Last year's campaign for liability customers had a successful conversion rate of 9%.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528826" y="818755"/>
              <a:ext cx="1451800" cy="1451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641615" y="2654049"/>
              <a:ext cx="32262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7641615" y="2654049"/>
              <a:ext cx="32262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Goal: The retail marketing department seeks to enhance targeting strategies and improve conversion success through more effective campaigns.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d0f5c0eb3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1d0f5c0eb3_0_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g31d0f5c0eb3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25" y="365125"/>
            <a:ext cx="5676400" cy="62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1d0f5c0eb3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000" y="241925"/>
            <a:ext cx="6010574" cy="66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d0f5c0eb3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Zip code addition </a:t>
            </a:r>
            <a:endParaRPr/>
          </a:p>
        </p:txBody>
      </p:sp>
      <p:sp>
        <p:nvSpPr>
          <p:cNvPr id="322" name="Google Shape;322;g31d0f5c0eb3_0_32"/>
          <p:cNvSpPr txBox="1"/>
          <p:nvPr>
            <p:ph idx="1" type="body"/>
          </p:nvPr>
        </p:nvSpPr>
        <p:spPr>
          <a:xfrm>
            <a:off x="838200" y="1865600"/>
            <a:ext cx="11180700" cy="39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 zip code in the code to get the </a:t>
            </a:r>
            <a:r>
              <a:rPr lang="en-US"/>
              <a:t>geographical</a:t>
            </a:r>
            <a:r>
              <a:rPr lang="en-US"/>
              <a:t> </a:t>
            </a:r>
            <a:r>
              <a:rPr lang="en-US"/>
              <a:t>location</a:t>
            </a:r>
            <a:r>
              <a:rPr lang="en-US"/>
              <a:t> of the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Pgeocode </a:t>
            </a:r>
            <a:r>
              <a:rPr lang="en-US"/>
              <a:t>library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g31d0f5c0eb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325" y="3347625"/>
            <a:ext cx="11071577" cy="34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d0f5c0eb3_0_37"/>
          <p:cNvSpPr txBox="1"/>
          <p:nvPr>
            <p:ph type="title"/>
          </p:nvPr>
        </p:nvSpPr>
        <p:spPr>
          <a:xfrm>
            <a:off x="61025" y="0"/>
            <a:ext cx="11292900" cy="74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Geographical</a:t>
            </a:r>
            <a:r>
              <a:rPr lang="en-US"/>
              <a:t> location of the cites </a:t>
            </a:r>
            <a:endParaRPr/>
          </a:p>
        </p:txBody>
      </p:sp>
      <p:sp>
        <p:nvSpPr>
          <p:cNvPr id="329" name="Google Shape;329;g31d0f5c0eb3_0_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g31d0f5c0eb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4575"/>
            <a:ext cx="12338577" cy="61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d0f5c0eb3_0_46"/>
          <p:cNvSpPr txBox="1"/>
          <p:nvPr>
            <p:ph type="title"/>
          </p:nvPr>
        </p:nvSpPr>
        <p:spPr>
          <a:xfrm>
            <a:off x="358700" y="745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Age, Income and Credit card </a:t>
            </a:r>
            <a:r>
              <a:rPr lang="en-US"/>
              <a:t>comparison</a:t>
            </a:r>
            <a:r>
              <a:rPr lang="en-US"/>
              <a:t> </a:t>
            </a:r>
            <a:endParaRPr/>
          </a:p>
        </p:txBody>
      </p:sp>
      <p:sp>
        <p:nvSpPr>
          <p:cNvPr id="336" name="Google Shape;336;g31d0f5c0eb3_0_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g31d0f5c0eb3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98000"/>
            <a:ext cx="6215474" cy="5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1d0f5c0eb3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175" y="1498000"/>
            <a:ext cx="6215474" cy="5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0f5c0eb3_0_54"/>
          <p:cNvSpPr txBox="1"/>
          <p:nvPr>
            <p:ph type="title"/>
          </p:nvPr>
        </p:nvSpPr>
        <p:spPr>
          <a:xfrm>
            <a:off x="765575" y="745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Securities</a:t>
            </a:r>
            <a:r>
              <a:rPr lang="en-US"/>
              <a:t> deposit,</a:t>
            </a:r>
            <a:r>
              <a:rPr lang="en-US"/>
              <a:t>Mortgage</a:t>
            </a:r>
            <a:r>
              <a:rPr lang="en-US"/>
              <a:t>, Family </a:t>
            </a:r>
            <a:r>
              <a:rPr lang="en-US"/>
              <a:t>Comparison</a:t>
            </a:r>
            <a:r>
              <a:rPr lang="en-US"/>
              <a:t> </a:t>
            </a:r>
            <a:endParaRPr/>
          </a:p>
        </p:txBody>
      </p:sp>
      <p:sp>
        <p:nvSpPr>
          <p:cNvPr id="344" name="Google Shape;344;g31d0f5c0eb3_0_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g31d0f5c0eb3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75" y="1545975"/>
            <a:ext cx="5257801" cy="46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1d0f5c0eb3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375" y="1545975"/>
            <a:ext cx="6168624" cy="46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d0f5c0eb3_0_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 </a:t>
            </a:r>
            <a:endParaRPr/>
          </a:p>
        </p:txBody>
      </p:sp>
      <p:sp>
        <p:nvSpPr>
          <p:cNvPr id="352" name="Google Shape;352;g31d0f5c0eb3_0_63"/>
          <p:cNvSpPr txBox="1"/>
          <p:nvPr>
            <p:ph idx="1" type="body"/>
          </p:nvPr>
        </p:nvSpPr>
        <p:spPr>
          <a:xfrm>
            <a:off x="838200" y="1545950"/>
            <a:ext cx="10515600" cy="463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Next Target Customers would be 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Criteria 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Customer with 6 digit figure, High mortgages and family more than 2.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having high chances of taking personal loans.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Location: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The huge gap between the Marina(zip code 93933) and San luis obispo (zip code 93401)california city.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b90df9cfd_1_0"/>
          <p:cNvSpPr txBox="1"/>
          <p:nvPr>
            <p:ph type="title"/>
          </p:nvPr>
        </p:nvSpPr>
        <p:spPr>
          <a:xfrm>
            <a:off x="995375" y="231250"/>
            <a:ext cx="3748200" cy="345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Data EDA: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22">
                <a:latin typeface="Arial"/>
                <a:ea typeface="Arial"/>
                <a:cs typeface="Arial"/>
                <a:sym typeface="Arial"/>
              </a:rPr>
              <a:t>MariaDB</a:t>
            </a:r>
            <a:r>
              <a:rPr lang="en-US" sz="2322">
                <a:latin typeface="Arial"/>
                <a:ea typeface="Arial"/>
                <a:cs typeface="Arial"/>
                <a:sym typeface="Arial"/>
              </a:rPr>
              <a:t> is an open-source </a:t>
            </a:r>
            <a:r>
              <a:rPr b="1" lang="en-US" sz="2322">
                <a:latin typeface="Arial"/>
                <a:ea typeface="Arial"/>
                <a:cs typeface="Arial"/>
                <a:sym typeface="Arial"/>
              </a:rPr>
              <a:t>relational database management system (RDBMS)</a:t>
            </a:r>
            <a:r>
              <a:rPr lang="en-US" sz="2322">
                <a:latin typeface="Arial"/>
                <a:ea typeface="Arial"/>
                <a:cs typeface="Arial"/>
                <a:sym typeface="Arial"/>
              </a:rPr>
              <a:t> that is a community-developed fork of </a:t>
            </a:r>
            <a:r>
              <a:rPr b="1" lang="en-US" sz="2322">
                <a:latin typeface="Arial"/>
                <a:ea typeface="Arial"/>
                <a:cs typeface="Arial"/>
                <a:sym typeface="Arial"/>
              </a:rPr>
              <a:t>MySQL</a:t>
            </a:r>
            <a:endParaRPr sz="5622"/>
          </a:p>
        </p:txBody>
      </p:sp>
      <p:pic>
        <p:nvPicPr>
          <p:cNvPr id="358" name="Google Shape;358;g31b90df9cf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5" y="3955650"/>
            <a:ext cx="10433167" cy="25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1b90df9cf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850" y="231250"/>
            <a:ext cx="5123593" cy="365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b90df9cfd_1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SQL Data EDA:</a:t>
            </a:r>
            <a:endParaRPr/>
          </a:p>
        </p:txBody>
      </p:sp>
      <p:sp>
        <p:nvSpPr>
          <p:cNvPr id="365" name="Google Shape;365;g31b90df9cfd_1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g31b90df9cfd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125" y="1470825"/>
            <a:ext cx="9284994" cy="50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b90df9cfd_1_10"/>
          <p:cNvSpPr txBox="1"/>
          <p:nvPr>
            <p:ph type="title"/>
          </p:nvPr>
        </p:nvSpPr>
        <p:spPr>
          <a:xfrm>
            <a:off x="277950" y="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Model Prediction</a:t>
            </a:r>
            <a:endParaRPr/>
          </a:p>
        </p:txBody>
      </p:sp>
      <p:sp>
        <p:nvSpPr>
          <p:cNvPr id="372" name="Google Shape;372;g31b90df9cfd_1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g31b90df9cfd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50" y="1690825"/>
            <a:ext cx="5751375" cy="48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31b90df9cfd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600" y="182550"/>
            <a:ext cx="6618999" cy="36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31b90df9cfd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9175" y="4203936"/>
            <a:ext cx="6619001" cy="2187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b90df9cfd_1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Curve</a:t>
            </a:r>
            <a:endParaRPr/>
          </a:p>
        </p:txBody>
      </p:sp>
      <p:sp>
        <p:nvSpPr>
          <p:cNvPr id="381" name="Google Shape;381;g31b90df9cfd_1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g31b90df9cfd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7350"/>
            <a:ext cx="6029974" cy="47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1b90df9cfd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786050"/>
            <a:ext cx="6091226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 amt="25000"/>
          </a:blip>
          <a:srcRect b="0" l="0" r="0"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>
            <p:ph type="title"/>
          </p:nvPr>
        </p:nvSpPr>
        <p:spPr>
          <a:xfrm>
            <a:off x="838200" y="-419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b="1" i="0" lang="en-US" sz="3000" u="none" strike="noStrike"/>
              <a:t>Data Set/Considerations/Variables</a:t>
            </a:r>
            <a:endParaRPr sz="3000"/>
          </a:p>
        </p:txBody>
      </p:sp>
      <p:grpSp>
        <p:nvGrpSpPr>
          <p:cNvPr id="130" name="Google Shape;130;p3"/>
          <p:cNvGrpSpPr/>
          <p:nvPr/>
        </p:nvGrpSpPr>
        <p:grpSpPr>
          <a:xfrm>
            <a:off x="838213" y="2508246"/>
            <a:ext cx="10515600" cy="4349744"/>
            <a:chOff x="0" y="796"/>
            <a:chExt cx="10515600" cy="4349744"/>
          </a:xfrm>
        </p:grpSpPr>
        <p:cxnSp>
          <p:nvCxnSpPr>
            <p:cNvPr id="131" name="Google Shape;131;p3"/>
            <p:cNvCxnSpPr/>
            <p:nvPr/>
          </p:nvCxnSpPr>
          <p:spPr>
            <a:xfrm>
              <a:off x="0" y="796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 cap="flat" cmpd="sng" w="12700">
              <a:solidFill>
                <a:srgbClr val="E9713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2" name="Google Shape;132;p3"/>
            <p:cNvSpPr/>
            <p:nvPr/>
          </p:nvSpPr>
          <p:spPr>
            <a:xfrm>
              <a:off x="0" y="796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0" y="796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Objective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" name="Google Shape;134;p3"/>
            <p:cNvCxnSpPr/>
            <p:nvPr/>
          </p:nvCxnSpPr>
          <p:spPr>
            <a:xfrm>
              <a:off x="0" y="229730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 cap="flat" cmpd="sng" w="12700">
              <a:solidFill>
                <a:srgbClr val="176B2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5" name="Google Shape;135;p3"/>
            <p:cNvSpPr/>
            <p:nvPr/>
          </p:nvSpPr>
          <p:spPr>
            <a:xfrm>
              <a:off x="0" y="229730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0" y="229730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classification goal is to predict the likelihood of a liability customer buying personal loans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" name="Google Shape;137;p3"/>
            <p:cNvCxnSpPr/>
            <p:nvPr/>
          </p:nvCxnSpPr>
          <p:spPr>
            <a:xfrm>
              <a:off x="0" y="458664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47A9DE"/>
                </a:gs>
                <a:gs pos="50000">
                  <a:srgbClr val="00A2DF"/>
                </a:gs>
                <a:gs pos="100000">
                  <a:srgbClr val="0093CC"/>
                </a:gs>
              </a:gsLst>
              <a:lin ang="5400000" scaled="0"/>
            </a:gradFill>
            <a:ln cap="flat" cmpd="sng" w="12700">
              <a:solidFill>
                <a:srgbClr val="0C9ED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8" name="Google Shape;138;p3"/>
            <p:cNvSpPr/>
            <p:nvPr/>
          </p:nvSpPr>
          <p:spPr>
            <a:xfrm>
              <a:off x="0" y="458664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0" y="458664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Source :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" name="Google Shape;140;p3"/>
            <p:cNvCxnSpPr/>
            <p:nvPr/>
          </p:nvCxnSpPr>
          <p:spPr>
            <a:xfrm>
              <a:off x="0" y="687598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 cap="flat" cmpd="sng" w="12700">
              <a:solidFill>
                <a:srgbClr val="A028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1" name="Google Shape;141;p3"/>
            <p:cNvSpPr/>
            <p:nvPr/>
          </p:nvSpPr>
          <p:spPr>
            <a:xfrm>
              <a:off x="0" y="687598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0" y="687598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https://www.kaggle.com/datasets/krantiswalke/bank-personal-loan-modelling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" name="Google Shape;143;p3"/>
            <p:cNvCxnSpPr/>
            <p:nvPr/>
          </p:nvCxnSpPr>
          <p:spPr>
            <a:xfrm>
              <a:off x="0" y="916532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65B150"/>
                </a:gs>
                <a:gs pos="50000">
                  <a:srgbClr val="4AAC24"/>
                </a:gs>
                <a:gs pos="100000">
                  <a:srgbClr val="3F9D1A"/>
                </a:gs>
              </a:gsLst>
              <a:lin ang="5400000" scaled="0"/>
            </a:gradFill>
            <a:ln cap="flat" cmpd="sng" w="12700">
              <a:solidFill>
                <a:srgbClr val="4EA6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4" name="Google Shape;144;p3"/>
            <p:cNvSpPr/>
            <p:nvPr/>
          </p:nvSpPr>
          <p:spPr>
            <a:xfrm>
              <a:off x="0" y="916532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0" y="916532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Set/ Considerations/ Variables 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" name="Google Shape;146;p3"/>
            <p:cNvCxnSpPr/>
            <p:nvPr/>
          </p:nvCxnSpPr>
          <p:spPr>
            <a:xfrm>
              <a:off x="0" y="1145466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 cap="flat" cmpd="sng" w="12700">
              <a:solidFill>
                <a:srgbClr val="E9713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7" name="Google Shape;147;p3"/>
            <p:cNvSpPr/>
            <p:nvPr/>
          </p:nvSpPr>
          <p:spPr>
            <a:xfrm>
              <a:off x="0" y="1145466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 txBox="1"/>
            <p:nvPr/>
          </p:nvSpPr>
          <p:spPr>
            <a:xfrm>
              <a:off x="0" y="1145466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Customer ID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" name="Google Shape;149;p3"/>
            <p:cNvCxnSpPr/>
            <p:nvPr/>
          </p:nvCxnSpPr>
          <p:spPr>
            <a:xfrm>
              <a:off x="0" y="1374400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 cap="flat" cmpd="sng" w="12700">
              <a:solidFill>
                <a:srgbClr val="176B2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0" name="Google Shape;150;p3"/>
            <p:cNvSpPr/>
            <p:nvPr/>
          </p:nvSpPr>
          <p:spPr>
            <a:xfrm>
              <a:off x="0" y="1374400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 txBox="1"/>
            <p:nvPr/>
          </p:nvSpPr>
          <p:spPr>
            <a:xfrm>
              <a:off x="0" y="1374400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Age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Customer’s age in completed years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" name="Google Shape;152;p3"/>
            <p:cNvCxnSpPr/>
            <p:nvPr/>
          </p:nvCxnSpPr>
          <p:spPr>
            <a:xfrm>
              <a:off x="0" y="1603334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47A9DE"/>
                </a:gs>
                <a:gs pos="50000">
                  <a:srgbClr val="00A2DF"/>
                </a:gs>
                <a:gs pos="100000">
                  <a:srgbClr val="0093CC"/>
                </a:gs>
              </a:gsLst>
              <a:lin ang="5400000" scaled="0"/>
            </a:gradFill>
            <a:ln cap="flat" cmpd="sng" w="12700">
              <a:solidFill>
                <a:srgbClr val="0C9ED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3" name="Google Shape;153;p3"/>
            <p:cNvSpPr/>
            <p:nvPr/>
          </p:nvSpPr>
          <p:spPr>
            <a:xfrm>
              <a:off x="0" y="1603334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0" y="1603334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Experience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#years of professional experience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3"/>
            <p:cNvCxnSpPr/>
            <p:nvPr/>
          </p:nvCxnSpPr>
          <p:spPr>
            <a:xfrm>
              <a:off x="0" y="1832268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 cap="flat" cmpd="sng" w="12700">
              <a:solidFill>
                <a:srgbClr val="A028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6" name="Google Shape;156;p3"/>
            <p:cNvSpPr/>
            <p:nvPr/>
          </p:nvSpPr>
          <p:spPr>
            <a:xfrm>
              <a:off x="0" y="1832268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 txBox="1"/>
            <p:nvPr/>
          </p:nvSpPr>
          <p:spPr>
            <a:xfrm>
              <a:off x="0" y="1832268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Income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Annual income of the customer (in thousand dollars)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" name="Google Shape;158;p3"/>
            <p:cNvCxnSpPr/>
            <p:nvPr/>
          </p:nvCxnSpPr>
          <p:spPr>
            <a:xfrm>
              <a:off x="0" y="2061202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65B150"/>
                </a:gs>
                <a:gs pos="50000">
                  <a:srgbClr val="4AAC24"/>
                </a:gs>
                <a:gs pos="100000">
                  <a:srgbClr val="3F9D1A"/>
                </a:gs>
              </a:gsLst>
              <a:lin ang="5400000" scaled="0"/>
            </a:gradFill>
            <a:ln cap="flat" cmpd="sng" w="12700">
              <a:solidFill>
                <a:srgbClr val="4EA6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59" name="Google Shape;159;p3"/>
            <p:cNvSpPr/>
            <p:nvPr/>
          </p:nvSpPr>
          <p:spPr>
            <a:xfrm>
              <a:off x="0" y="2061202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 txBox="1"/>
            <p:nvPr/>
          </p:nvSpPr>
          <p:spPr>
            <a:xfrm>
              <a:off x="0" y="2061202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ZIP Code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Home Address ZIP code.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" name="Google Shape;161;p3"/>
            <p:cNvCxnSpPr/>
            <p:nvPr/>
          </p:nvCxnSpPr>
          <p:spPr>
            <a:xfrm>
              <a:off x="0" y="2290135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 cap="flat" cmpd="sng" w="12700">
              <a:solidFill>
                <a:srgbClr val="E9713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2" name="Google Shape;162;p3"/>
            <p:cNvSpPr/>
            <p:nvPr/>
          </p:nvSpPr>
          <p:spPr>
            <a:xfrm>
              <a:off x="0" y="2290135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0" y="2290135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Family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the Family size of the customer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" name="Google Shape;164;p3"/>
            <p:cNvCxnSpPr/>
            <p:nvPr/>
          </p:nvCxnSpPr>
          <p:spPr>
            <a:xfrm>
              <a:off x="0" y="2519069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 cap="flat" cmpd="sng" w="12700">
              <a:solidFill>
                <a:srgbClr val="176B2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5" name="Google Shape;165;p3"/>
            <p:cNvSpPr/>
            <p:nvPr/>
          </p:nvSpPr>
          <p:spPr>
            <a:xfrm>
              <a:off x="0" y="2519069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 txBox="1"/>
            <p:nvPr/>
          </p:nvSpPr>
          <p:spPr>
            <a:xfrm>
              <a:off x="0" y="2519069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CCAvg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Average spending on credit cards per month (in thousand dollars)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7" name="Google Shape;167;p3"/>
            <p:cNvCxnSpPr/>
            <p:nvPr/>
          </p:nvCxnSpPr>
          <p:spPr>
            <a:xfrm>
              <a:off x="0" y="2748003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47A9DE"/>
                </a:gs>
                <a:gs pos="50000">
                  <a:srgbClr val="00A2DF"/>
                </a:gs>
                <a:gs pos="100000">
                  <a:srgbClr val="0093CC"/>
                </a:gs>
              </a:gsLst>
              <a:lin ang="5400000" scaled="0"/>
            </a:gradFill>
            <a:ln cap="flat" cmpd="sng" w="12700">
              <a:solidFill>
                <a:srgbClr val="0C9ED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68" name="Google Shape;168;p3"/>
            <p:cNvSpPr/>
            <p:nvPr/>
          </p:nvSpPr>
          <p:spPr>
            <a:xfrm>
              <a:off x="0" y="2748003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0" y="2748003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Education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Education Level. 1: Undergrad; 2: Graduate;3: Advanced/Professional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0" name="Google Shape;170;p3"/>
            <p:cNvCxnSpPr/>
            <p:nvPr/>
          </p:nvCxnSpPr>
          <p:spPr>
            <a:xfrm>
              <a:off x="0" y="2976937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 cap="flat" cmpd="sng" w="12700">
              <a:solidFill>
                <a:srgbClr val="A028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1" name="Google Shape;171;p3"/>
            <p:cNvSpPr/>
            <p:nvPr/>
          </p:nvSpPr>
          <p:spPr>
            <a:xfrm>
              <a:off x="0" y="2976937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 txBox="1"/>
            <p:nvPr/>
          </p:nvSpPr>
          <p:spPr>
            <a:xfrm>
              <a:off x="0" y="2976937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Mortgage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Value of house mortgage if any. (in thousand dollars)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3" name="Google Shape;173;p3"/>
            <p:cNvCxnSpPr/>
            <p:nvPr/>
          </p:nvCxnSpPr>
          <p:spPr>
            <a:xfrm>
              <a:off x="0" y="3205871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65B150"/>
                </a:gs>
                <a:gs pos="50000">
                  <a:srgbClr val="4AAC24"/>
                </a:gs>
                <a:gs pos="100000">
                  <a:srgbClr val="3F9D1A"/>
                </a:gs>
              </a:gsLst>
              <a:lin ang="5400000" scaled="0"/>
            </a:gradFill>
            <a:ln cap="flat" cmpd="sng" w="12700">
              <a:solidFill>
                <a:srgbClr val="4EA6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4" name="Google Shape;174;p3"/>
            <p:cNvSpPr/>
            <p:nvPr/>
          </p:nvSpPr>
          <p:spPr>
            <a:xfrm>
              <a:off x="0" y="3205871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0" y="3205871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Personal_Loan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Did this customer accept the personal loan offered in the last campaign?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3"/>
            <p:cNvCxnSpPr/>
            <p:nvPr/>
          </p:nvCxnSpPr>
          <p:spPr>
            <a:xfrm>
              <a:off x="0" y="3434805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 cap="flat" cmpd="sng" w="12700">
              <a:solidFill>
                <a:srgbClr val="E9713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7" name="Google Shape;177;p3"/>
            <p:cNvSpPr/>
            <p:nvPr/>
          </p:nvSpPr>
          <p:spPr>
            <a:xfrm>
              <a:off x="0" y="3434805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0" y="3434805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Securities_Account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Does the customer have securities account with the bank?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" name="Google Shape;179;p3"/>
            <p:cNvCxnSpPr/>
            <p:nvPr/>
          </p:nvCxnSpPr>
          <p:spPr>
            <a:xfrm>
              <a:off x="0" y="3663739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 cap="flat" cmpd="sng" w="12700">
              <a:solidFill>
                <a:srgbClr val="176B2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0" name="Google Shape;180;p3"/>
            <p:cNvSpPr/>
            <p:nvPr/>
          </p:nvSpPr>
          <p:spPr>
            <a:xfrm>
              <a:off x="0" y="3663739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0" y="3663739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CD_Account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Does the customer have a certificate of deposit (CD) account with the bank?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" name="Google Shape;182;p3"/>
            <p:cNvCxnSpPr/>
            <p:nvPr/>
          </p:nvCxnSpPr>
          <p:spPr>
            <a:xfrm>
              <a:off x="0" y="3892673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47A9DE"/>
                </a:gs>
                <a:gs pos="50000">
                  <a:srgbClr val="00A2DF"/>
                </a:gs>
                <a:gs pos="100000">
                  <a:srgbClr val="0093CC"/>
                </a:gs>
              </a:gsLst>
              <a:lin ang="5400000" scaled="0"/>
            </a:gradFill>
            <a:ln cap="flat" cmpd="sng" w="12700">
              <a:solidFill>
                <a:srgbClr val="0C9ED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3" name="Google Shape;183;p3"/>
            <p:cNvSpPr/>
            <p:nvPr/>
          </p:nvSpPr>
          <p:spPr>
            <a:xfrm>
              <a:off x="0" y="3892673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 txBox="1"/>
            <p:nvPr/>
          </p:nvSpPr>
          <p:spPr>
            <a:xfrm>
              <a:off x="0" y="3892673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Online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Do customers use internet banking facilities?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5" name="Google Shape;185;p3"/>
            <p:cNvCxnSpPr/>
            <p:nvPr/>
          </p:nvCxnSpPr>
          <p:spPr>
            <a:xfrm>
              <a:off x="0" y="4121607"/>
              <a:ext cx="10515600" cy="0"/>
            </a:xfrm>
            <a:prstGeom prst="straightConnector1">
              <a:avLst/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 cap="flat" cmpd="sng" w="12700">
              <a:solidFill>
                <a:srgbClr val="A0289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6" name="Google Shape;186;p3"/>
            <p:cNvSpPr/>
            <p:nvPr/>
          </p:nvSpPr>
          <p:spPr>
            <a:xfrm>
              <a:off x="0" y="4121607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 txBox="1"/>
            <p:nvPr/>
          </p:nvSpPr>
          <p:spPr>
            <a:xfrm>
              <a:off x="0" y="4121607"/>
              <a:ext cx="10515600" cy="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Credit Card</a:t>
              </a: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: Does the customer use a credit card issued by any other Bank (excluding All life Bank)?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688" y="698500"/>
            <a:ext cx="103346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d5ec28a68_4_11"/>
          <p:cNvSpPr txBox="1"/>
          <p:nvPr>
            <p:ph type="title"/>
          </p:nvPr>
        </p:nvSpPr>
        <p:spPr>
          <a:xfrm>
            <a:off x="716400" y="4016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Loan </a:t>
            </a:r>
            <a:r>
              <a:rPr b="1" lang="en-US" sz="29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Acceptance</a:t>
            </a:r>
            <a:r>
              <a:rPr b="1" lang="en-US" sz="28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Prediction Model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31d5ec28a68_4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g31d5ec28a68_4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00" y="1727375"/>
            <a:ext cx="10107802" cy="42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d5ec28a68_4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446"/>
              <a:buFont typeface="Arial"/>
              <a:buNone/>
            </a:pPr>
            <a:r>
              <a:rPr b="1" lang="en-US" sz="286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Loan Acceptance by Family Size and Education Level</a:t>
            </a:r>
            <a:endParaRPr b="1" sz="286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1d5ec28a68_4_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g31d5ec28a68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1620099"/>
            <a:ext cx="11685725" cy="39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31d5ec28a68_4_19"/>
          <p:cNvSpPr txBox="1"/>
          <p:nvPr/>
        </p:nvSpPr>
        <p:spPr>
          <a:xfrm>
            <a:off x="743050" y="5652050"/>
            <a:ext cx="30000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Tableau Story</a:t>
            </a:r>
            <a:endParaRPr sz="1800" u="sng">
              <a:solidFill>
                <a:srgbClr val="0097A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31d5ec28a68_4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163" y="1876150"/>
            <a:ext cx="8459675" cy="43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31d5ec28a68_4_34"/>
          <p:cNvSpPr txBox="1"/>
          <p:nvPr/>
        </p:nvSpPr>
        <p:spPr>
          <a:xfrm>
            <a:off x="816150" y="341050"/>
            <a:ext cx="9562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Percent of Total Loan by Income Bracket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20ec2beebd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10" name="Google Shape;410;g320ec2beebd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g320ec2beeb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1198523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20ec2beebd_0_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/>
          <p:nvPr/>
        </p:nvSpPr>
        <p:spPr>
          <a:xfrm>
            <a:off x="-12700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 b="-1" l="20368" r="20366" t="0"/>
          <a:stretch/>
        </p:blipFill>
        <p:spPr>
          <a:xfrm>
            <a:off x="6175602" y="-190"/>
            <a:ext cx="608897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/>
          <p:nvPr/>
        </p:nvSpPr>
        <p:spPr>
          <a:xfrm>
            <a:off x="0" y="0"/>
            <a:ext cx="6103025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0" sx="90000" rotWithShape="0" algn="t" dir="21540000" dist="406400" sy="9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0" y="-12"/>
            <a:ext cx="6102900" cy="228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0" sx="92000" rotWithShape="0" algn="t" dir="5460000" dist="127000" sy="9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"/>
          <p:cNvSpPr txBox="1"/>
          <p:nvPr>
            <p:ph type="title"/>
          </p:nvPr>
        </p:nvSpPr>
        <p:spPr>
          <a:xfrm>
            <a:off x="761801" y="328512"/>
            <a:ext cx="4778387" cy="1628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b="1" i="0" lang="en-US" sz="4000" u="none" strike="noStrike"/>
              <a:t>Preprocessing</a:t>
            </a:r>
            <a:r>
              <a:rPr b="0" i="0" lang="en-US" sz="4000" u="none" strike="noStrike"/>
              <a:t>: </a:t>
            </a:r>
            <a:endParaRPr/>
          </a:p>
        </p:txBody>
      </p:sp>
      <p:grpSp>
        <p:nvGrpSpPr>
          <p:cNvPr id="198" name="Google Shape;198;p4"/>
          <p:cNvGrpSpPr/>
          <p:nvPr/>
        </p:nvGrpSpPr>
        <p:grpSpPr>
          <a:xfrm>
            <a:off x="691950" y="1552050"/>
            <a:ext cx="4719150" cy="5305751"/>
            <a:chOff x="0" y="411"/>
            <a:chExt cx="4719150" cy="5043010"/>
          </a:xfrm>
        </p:grpSpPr>
        <p:cxnSp>
          <p:nvCxnSpPr>
            <p:cNvPr id="199" name="Google Shape;199;p4"/>
            <p:cNvCxnSpPr/>
            <p:nvPr/>
          </p:nvCxnSpPr>
          <p:spPr>
            <a:xfrm>
              <a:off x="0" y="411"/>
              <a:ext cx="4659756" cy="0"/>
            </a:xfrm>
            <a:prstGeom prst="straightConnector1">
              <a:avLst/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 cap="flat" cmpd="sng" w="12700">
              <a:solidFill>
                <a:srgbClr val="E9713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200" name="Google Shape;200;p4"/>
            <p:cNvSpPr/>
            <p:nvPr/>
          </p:nvSpPr>
          <p:spPr>
            <a:xfrm>
              <a:off x="0" y="411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 txBox="1"/>
            <p:nvPr/>
          </p:nvSpPr>
          <p:spPr>
            <a:xfrm>
              <a:off x="0" y="411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525" lIns="49525" spcFirstLastPara="1" rIns="4952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Handle missing values (if any).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2" name="Google Shape;202;p4"/>
            <p:cNvCxnSpPr/>
            <p:nvPr/>
          </p:nvCxnSpPr>
          <p:spPr>
            <a:xfrm>
              <a:off x="0" y="482313"/>
              <a:ext cx="4659756" cy="0"/>
            </a:xfrm>
            <a:prstGeom prst="straightConnector1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 cap="flat" cmpd="sng" w="12700">
              <a:solidFill>
                <a:srgbClr val="176B2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203" name="Google Shape;203;p4"/>
            <p:cNvSpPr/>
            <p:nvPr/>
          </p:nvSpPr>
          <p:spPr>
            <a:xfrm>
              <a:off x="0" y="482313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0" y="482313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525" lIns="49525" spcFirstLastPara="1" rIns="49525" wrap="square" tIns="495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Scale numerical features (like </a:t>
              </a:r>
              <a:r>
                <a:rPr b="1" lang="en-US" sz="1300">
                  <a:solidFill>
                    <a:schemeClr val="dk1"/>
                  </a:solidFill>
                </a:rPr>
                <a:t>Income</a:t>
              </a:r>
              <a:r>
                <a:rPr lang="en-US" sz="1300">
                  <a:solidFill>
                    <a:schemeClr val="dk1"/>
                  </a:solidFill>
                </a:rPr>
                <a:t> and </a:t>
              </a:r>
              <a:r>
                <a:rPr b="1" lang="en-US" sz="1300">
                  <a:solidFill>
                    <a:schemeClr val="dk1"/>
                  </a:solidFill>
                </a:rPr>
                <a:t>Age</a:t>
              </a:r>
              <a:r>
                <a:rPr lang="en-US" sz="1300">
                  <a:solidFill>
                    <a:schemeClr val="dk1"/>
                  </a:solidFill>
                </a:rPr>
                <a:t>) for logistic regression.</a:t>
              </a:r>
              <a:endParaRPr/>
            </a:p>
          </p:txBody>
        </p:sp>
        <p:cxnSp>
          <p:nvCxnSpPr>
            <p:cNvPr id="205" name="Google Shape;205;p4"/>
            <p:cNvCxnSpPr/>
            <p:nvPr/>
          </p:nvCxnSpPr>
          <p:spPr>
            <a:xfrm>
              <a:off x="0" y="964215"/>
              <a:ext cx="4659756" cy="0"/>
            </a:xfrm>
            <a:prstGeom prst="straightConnector1">
              <a:avLst/>
            </a:prstGeom>
            <a:gradFill>
              <a:gsLst>
                <a:gs pos="0">
                  <a:srgbClr val="47A9DE"/>
                </a:gs>
                <a:gs pos="50000">
                  <a:srgbClr val="00A2DF"/>
                </a:gs>
                <a:gs pos="100000">
                  <a:srgbClr val="0093CC"/>
                </a:gs>
              </a:gsLst>
              <a:lin ang="5400000" scaled="0"/>
            </a:gradFill>
            <a:ln cap="flat" cmpd="sng" w="12700">
              <a:solidFill>
                <a:srgbClr val="0C9ED5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206" name="Google Shape;206;p4"/>
            <p:cNvSpPr/>
            <p:nvPr/>
          </p:nvSpPr>
          <p:spPr>
            <a:xfrm>
              <a:off x="0" y="964215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 txBox="1"/>
            <p:nvPr/>
          </p:nvSpPr>
          <p:spPr>
            <a:xfrm>
              <a:off x="0" y="964215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525" lIns="49525" spcFirstLastPara="1" rIns="49525" wrap="square" tIns="495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lang="en-US" sz="1300">
                  <a:solidFill>
                    <a:schemeClr val="dk1"/>
                  </a:solidFill>
                </a:rPr>
                <a:t>Model Selection</a:t>
              </a:r>
              <a:r>
                <a:rPr lang="en-US" sz="1300">
                  <a:solidFill>
                    <a:schemeClr val="dk1"/>
                  </a:solidFill>
                </a:rPr>
                <a:t>: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" name="Google Shape;208;p4"/>
            <p:cNvCxnSpPr/>
            <p:nvPr/>
          </p:nvCxnSpPr>
          <p:spPr>
            <a:xfrm>
              <a:off x="0" y="1446117"/>
              <a:ext cx="4659756" cy="0"/>
            </a:xfrm>
            <a:prstGeom prst="straightConnector1">
              <a:avLst/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 cap="flat" cmpd="sng" w="12700">
              <a:solidFill>
                <a:srgbClr val="A0289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209" name="Google Shape;209;p4"/>
            <p:cNvSpPr/>
            <p:nvPr/>
          </p:nvSpPr>
          <p:spPr>
            <a:xfrm>
              <a:off x="0" y="1446117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 txBox="1"/>
            <p:nvPr/>
          </p:nvSpPr>
          <p:spPr>
            <a:xfrm>
              <a:off x="59250" y="1410192"/>
              <a:ext cx="4659900" cy="4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525" lIns="49525" spcFirstLastPara="1" rIns="49525" wrap="square" tIns="495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lang="en-US" sz="1300">
                  <a:solidFill>
                    <a:schemeClr val="dk1"/>
                  </a:solidFill>
                </a:rPr>
                <a:t>Decision Tree</a:t>
              </a:r>
              <a:r>
                <a:rPr lang="en-US" sz="1300">
                  <a:solidFill>
                    <a:schemeClr val="dk1"/>
                  </a:solidFill>
                </a:rPr>
                <a:t>: Non-linear model to identify key splits and decision rules.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4"/>
            <p:cNvCxnSpPr/>
            <p:nvPr/>
          </p:nvCxnSpPr>
          <p:spPr>
            <a:xfrm>
              <a:off x="0" y="1928019"/>
              <a:ext cx="4659756" cy="0"/>
            </a:xfrm>
            <a:prstGeom prst="straightConnector1">
              <a:avLst/>
            </a:prstGeom>
            <a:gradFill>
              <a:gsLst>
                <a:gs pos="0">
                  <a:srgbClr val="65B150"/>
                </a:gs>
                <a:gs pos="50000">
                  <a:srgbClr val="4AAC24"/>
                </a:gs>
                <a:gs pos="100000">
                  <a:srgbClr val="3F9D1A"/>
                </a:gs>
              </a:gsLst>
              <a:lin ang="5400000" scaled="0"/>
            </a:gradFill>
            <a:ln cap="flat" cmpd="sng" w="12700">
              <a:solidFill>
                <a:srgbClr val="4EA62C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212" name="Google Shape;212;p4"/>
            <p:cNvSpPr/>
            <p:nvPr/>
          </p:nvSpPr>
          <p:spPr>
            <a:xfrm>
              <a:off x="0" y="1928019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 txBox="1"/>
            <p:nvPr/>
          </p:nvSpPr>
          <p:spPr>
            <a:xfrm>
              <a:off x="0" y="1928019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525" lIns="49525" spcFirstLastPara="1" rIns="49525" wrap="square" tIns="495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lang="en-US" sz="1300">
                  <a:solidFill>
                    <a:schemeClr val="dk1"/>
                  </a:solidFill>
                </a:rPr>
                <a:t>Logistic Regression</a:t>
              </a:r>
              <a:r>
                <a:rPr lang="en-US" sz="1300">
                  <a:solidFill>
                    <a:schemeClr val="dk1"/>
                  </a:solidFill>
                </a:rPr>
                <a:t>: Linear model for estimating probability of loan purchase.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4" name="Google Shape;214;p4"/>
            <p:cNvCxnSpPr/>
            <p:nvPr/>
          </p:nvCxnSpPr>
          <p:spPr>
            <a:xfrm>
              <a:off x="0" y="2409921"/>
              <a:ext cx="4659756" cy="0"/>
            </a:xfrm>
            <a:prstGeom prst="straightConnector1">
              <a:avLst/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 cap="flat" cmpd="sng" w="12700">
              <a:solidFill>
                <a:srgbClr val="E9713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215" name="Google Shape;215;p4"/>
            <p:cNvSpPr/>
            <p:nvPr/>
          </p:nvSpPr>
          <p:spPr>
            <a:xfrm>
              <a:off x="0" y="2409921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 txBox="1"/>
            <p:nvPr/>
          </p:nvSpPr>
          <p:spPr>
            <a:xfrm>
              <a:off x="0" y="2409921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525" lIns="49525" spcFirstLastPara="1" rIns="49525" wrap="square" tIns="495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b="1" lang="en-US" sz="1300">
                  <a:solidFill>
                    <a:schemeClr val="dk1"/>
                  </a:solidFill>
                </a:rPr>
                <a:t>Target Variable</a:t>
              </a:r>
              <a:r>
                <a:rPr lang="en-US" sz="1300">
                  <a:solidFill>
                    <a:schemeClr val="dk1"/>
                  </a:solidFill>
                </a:rPr>
                <a:t>: </a:t>
              </a:r>
              <a:r>
                <a:rPr b="1" lang="en-US" sz="1300">
                  <a:solidFill>
                    <a:schemeClr val="dk1"/>
                  </a:solidFill>
                </a:rPr>
                <a:t>Personal Loan</a:t>
              </a:r>
              <a:r>
                <a:rPr lang="en-US" sz="1300">
                  <a:solidFill>
                    <a:schemeClr val="dk1"/>
                  </a:solidFill>
                </a:rPr>
                <a:t> (1 = Yes, 0 = No).</a:t>
              </a:r>
              <a:endParaRPr sz="1300">
                <a:solidFill>
                  <a:schemeClr val="dk1"/>
                </a:solidFill>
              </a:endParaRPr>
            </a:p>
          </p:txBody>
        </p:sp>
        <p:cxnSp>
          <p:nvCxnSpPr>
            <p:cNvPr id="217" name="Google Shape;217;p4"/>
            <p:cNvCxnSpPr/>
            <p:nvPr/>
          </p:nvCxnSpPr>
          <p:spPr>
            <a:xfrm>
              <a:off x="0" y="2891823"/>
              <a:ext cx="4659756" cy="0"/>
            </a:xfrm>
            <a:prstGeom prst="straightConnector1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 cap="flat" cmpd="sng" w="12700">
              <a:solidFill>
                <a:srgbClr val="176B22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</p:cxnSp>
        <p:sp>
          <p:nvSpPr>
            <p:cNvPr id="218" name="Google Shape;218;p4"/>
            <p:cNvSpPr/>
            <p:nvPr/>
          </p:nvSpPr>
          <p:spPr>
            <a:xfrm>
              <a:off x="0" y="2891823"/>
              <a:ext cx="4659756" cy="4819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 txBox="1"/>
            <p:nvPr/>
          </p:nvSpPr>
          <p:spPr>
            <a:xfrm>
              <a:off x="12" y="2891821"/>
              <a:ext cx="4659600" cy="215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525" lIns="49525" spcFirstLastPara="1" rIns="49525" wrap="square" tIns="495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chemeClr val="dk1"/>
                  </a:solidFill>
                </a:rPr>
                <a:t>Optimize Data Types</a:t>
              </a:r>
              <a:r>
                <a:rPr lang="en-US" sz="1100">
                  <a:solidFill>
                    <a:schemeClr val="dk1"/>
                  </a:solidFill>
                </a:rPr>
                <a:t>: Convert “Personal_Loan,’’ “Securities_Account”,”CD_Account”,” Online’’ ,” CreditCard”, and “Education” from int/object to category type to reduce data space.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Dropped "Experience" due to strong correlation with “Age”.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Mapped 450 unique zip codes to counties and regions, reducing data dimensions to 5 values.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Created Age bins, Spending groups, and Income groups to identify patterns in loan purchases.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t/>
              </a:r>
              <a:endParaRPr sz="13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cff457f75_1_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1cff457f75_1_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g31cff457f75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/>
          <p:nvPr/>
        </p:nvSpPr>
        <p:spPr>
          <a:xfrm flipH="1" rot="-5400000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0A3041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/>
          <p:nvPr/>
        </p:nvSpPr>
        <p:spPr>
          <a:xfrm flipH="1" rot="-5400000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D86CC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graph&#10;&#10;Description automatically generated" id="235" name="Google Shape;2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35583"/>
            <a:ext cx="11277601" cy="453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1cff457f75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8"/>
          <p:cNvSpPr/>
          <p:nvPr/>
        </p:nvSpPr>
        <p:spPr>
          <a:xfrm flipH="1" rot="-5400000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0A3041"/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/>
          <p:nvPr/>
        </p:nvSpPr>
        <p:spPr>
          <a:xfrm flipH="1" rot="10800000">
            <a:off x="-2311" y="-128"/>
            <a:ext cx="90708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/>
          <p:nvPr/>
        </p:nvSpPr>
        <p:spPr>
          <a:xfrm flipH="1" rot="-5400000">
            <a:off x="3649500" y="-1685849"/>
            <a:ext cx="4894500" cy="12193500"/>
          </a:xfrm>
          <a:prstGeom prst="rect">
            <a:avLst/>
          </a:prstGeom>
          <a:gradFill>
            <a:gsLst>
              <a:gs pos="0">
                <a:srgbClr val="D86CC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11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graph&#10;&#10;Description automatically generated" id="249" name="Google Shape;2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88897"/>
            <a:ext cx="11277601" cy="468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31cff457f75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2024-12-02T23:48:07Z</dcterms:created>
  <dc:creator>SAYEDA NAHAR</dc:creator>
</cp:coreProperties>
</file>